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4" roundtripDataSignature="AMtx7migOIl9uz7jSlw0EIlWAltxLi4g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0" name="Google Shape;140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ae064c734e_0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1ae064c734e_0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ae064c734e_0_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8" name="Google Shape;178;g1ae064c734e_0_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b4c54a5793_1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b4c54a5793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2" name="Google Shape;202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Thank you for watching our presentation!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3" name="Google Shape;83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Google Shape;9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5" name="Google Shape;95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7" name="Google Shape;107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ae064c734e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4" name="Google Shape;114;g1ae064c734e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ae064c734e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1" name="Google Shape;121;g1ae064c734e_0_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ae064c734e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8" name="Google Shape;128;g1ae064c734e_0_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20"/>
          <p:cNvCxnSpPr/>
          <p:nvPr/>
        </p:nvCxnSpPr>
        <p:spPr>
          <a:xfrm>
            <a:off x="278674" y="6575107"/>
            <a:ext cx="9324949" cy="1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5" name="Google Shape;15;p20"/>
          <p:cNvSpPr/>
          <p:nvPr/>
        </p:nvSpPr>
        <p:spPr>
          <a:xfrm>
            <a:off x="383820" y="231831"/>
            <a:ext cx="11424358" cy="9263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0"/>
          <p:cNvSpPr/>
          <p:nvPr/>
        </p:nvSpPr>
        <p:spPr>
          <a:xfrm>
            <a:off x="383823" y="403780"/>
            <a:ext cx="120849" cy="58240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15;p5" id="17" name="Google Shape;1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056913" y="403780"/>
            <a:ext cx="2525487" cy="592836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0"/>
          <p:cNvSpPr/>
          <p:nvPr/>
        </p:nvSpPr>
        <p:spPr>
          <a:xfrm>
            <a:off x="264459" y="207094"/>
            <a:ext cx="11663082" cy="6443812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0"/>
          <p:cNvSpPr/>
          <p:nvPr/>
        </p:nvSpPr>
        <p:spPr>
          <a:xfrm>
            <a:off x="264459" y="2705300"/>
            <a:ext cx="118872" cy="137160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0"/>
          <p:cNvSpPr/>
          <p:nvPr/>
        </p:nvSpPr>
        <p:spPr>
          <a:xfrm>
            <a:off x="11808669" y="2705300"/>
            <a:ext cx="118872" cy="137160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0"/>
          <p:cNvSpPr txBox="1"/>
          <p:nvPr>
            <p:ph type="title"/>
          </p:nvPr>
        </p:nvSpPr>
        <p:spPr>
          <a:xfrm>
            <a:off x="914400" y="2693989"/>
            <a:ext cx="10363200" cy="14700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Arial"/>
              <a:buNone/>
              <a:defRPr b="1" sz="4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" type="body"/>
          </p:nvPr>
        </p:nvSpPr>
        <p:spPr>
          <a:xfrm>
            <a:off x="1828800" y="4235389"/>
            <a:ext cx="8534400" cy="1189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sz="2800">
                <a:solidFill>
                  <a:srgbClr val="FFFFFF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sz="2800">
                <a:solidFill>
                  <a:srgbClr val="FFFFFF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sz="2800">
                <a:solidFill>
                  <a:srgbClr val="FFFFFF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sz="2800">
                <a:solidFill>
                  <a:srgbClr val="FFFFFF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sz="2800">
                <a:solidFill>
                  <a:srgbClr val="FFFFFF"/>
                </a:solidFill>
              </a:defRPr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pic>
        <p:nvPicPr>
          <p:cNvPr descr="Google Shape;23;p6" id="23" name="Google Shape;2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36969" y="707887"/>
            <a:ext cx="4118061" cy="966678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5892800" y="6356350"/>
            <a:ext cx="284480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showMasterSp="0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21"/>
          <p:cNvCxnSpPr/>
          <p:nvPr/>
        </p:nvCxnSpPr>
        <p:spPr>
          <a:xfrm>
            <a:off x="278674" y="6575107"/>
            <a:ext cx="9324949" cy="1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7" name="Google Shape;27;p21"/>
          <p:cNvSpPr/>
          <p:nvPr/>
        </p:nvSpPr>
        <p:spPr>
          <a:xfrm>
            <a:off x="383820" y="231831"/>
            <a:ext cx="11424358" cy="9263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1"/>
          <p:cNvSpPr/>
          <p:nvPr/>
        </p:nvSpPr>
        <p:spPr>
          <a:xfrm>
            <a:off x="383823" y="403780"/>
            <a:ext cx="120849" cy="58240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15;p5" id="29" name="Google Shape;29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056913" y="403780"/>
            <a:ext cx="2525487" cy="592836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21"/>
          <p:cNvSpPr txBox="1"/>
          <p:nvPr>
            <p:ph type="title"/>
          </p:nvPr>
        </p:nvSpPr>
        <p:spPr>
          <a:xfrm>
            <a:off x="643466" y="225910"/>
            <a:ext cx="7687734" cy="9251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  <a:defRPr b="1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" type="body"/>
          </p:nvPr>
        </p:nvSpPr>
        <p:spPr>
          <a:xfrm>
            <a:off x="609600" y="1478844"/>
            <a:ext cx="10972800" cy="4647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" showMasterSp="0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22"/>
          <p:cNvCxnSpPr/>
          <p:nvPr/>
        </p:nvCxnSpPr>
        <p:spPr>
          <a:xfrm>
            <a:off x="278674" y="6575107"/>
            <a:ext cx="9324949" cy="1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5" name="Google Shape;35;p22"/>
          <p:cNvSpPr/>
          <p:nvPr/>
        </p:nvSpPr>
        <p:spPr>
          <a:xfrm>
            <a:off x="383820" y="231831"/>
            <a:ext cx="11424358" cy="9263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2"/>
          <p:cNvSpPr/>
          <p:nvPr/>
        </p:nvSpPr>
        <p:spPr>
          <a:xfrm>
            <a:off x="383823" y="403780"/>
            <a:ext cx="120849" cy="58240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15;p5" id="37" name="Google Shape;3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056913" y="403780"/>
            <a:ext cx="2525487" cy="5928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29;p8" id="38" name="Google Shape;38;p22"/>
          <p:cNvPicPr preferRelativeResize="0"/>
          <p:nvPr/>
        </p:nvPicPr>
        <p:blipFill rotWithShape="1">
          <a:blip r:embed="rId3">
            <a:alphaModFix/>
          </a:blip>
          <a:srcRect b="21053" l="0" r="10620" t="4954"/>
          <a:stretch/>
        </p:blipFill>
        <p:spPr>
          <a:xfrm>
            <a:off x="259937" y="208037"/>
            <a:ext cx="11672125" cy="6441927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22"/>
          <p:cNvSpPr/>
          <p:nvPr/>
        </p:nvSpPr>
        <p:spPr>
          <a:xfrm>
            <a:off x="1060469" y="2093433"/>
            <a:ext cx="10071062" cy="267113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" rotWithShape="0" dir="5400000" dist="23000">
              <a:srgbClr val="000000">
                <a:alpha val="34117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2"/>
          <p:cNvSpPr/>
          <p:nvPr/>
        </p:nvSpPr>
        <p:spPr>
          <a:xfrm>
            <a:off x="1060469" y="2742924"/>
            <a:ext cx="128017" cy="137160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2"/>
          <p:cNvSpPr/>
          <p:nvPr/>
        </p:nvSpPr>
        <p:spPr>
          <a:xfrm>
            <a:off x="11003513" y="2758221"/>
            <a:ext cx="128017" cy="137160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2"/>
          <p:cNvSpPr txBox="1"/>
          <p:nvPr>
            <p:ph type="title"/>
          </p:nvPr>
        </p:nvSpPr>
        <p:spPr>
          <a:xfrm>
            <a:off x="1499616" y="2872521"/>
            <a:ext cx="9192769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3400"/>
              <a:buFont typeface="Arial"/>
              <a:buNone/>
              <a:defRPr b="1" sz="3400">
                <a:solidFill>
                  <a:srgbClr val="5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3" name="Google Shape;43;p22"/>
          <p:cNvSpPr/>
          <p:nvPr/>
        </p:nvSpPr>
        <p:spPr>
          <a:xfrm>
            <a:off x="4488455" y="1593289"/>
            <a:ext cx="3215091" cy="966678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35;p8" id="44" name="Google Shape;44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88239" y="1751389"/>
            <a:ext cx="2815522" cy="660919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22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3"/>
          <p:cNvSpPr txBox="1"/>
          <p:nvPr>
            <p:ph type="title"/>
          </p:nvPr>
        </p:nvSpPr>
        <p:spPr>
          <a:xfrm>
            <a:off x="963084" y="4406901"/>
            <a:ext cx="10363201" cy="1362076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1"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" type="body"/>
          </p:nvPr>
        </p:nvSpPr>
        <p:spPr>
          <a:xfrm>
            <a:off x="963084" y="2906713"/>
            <a:ext cx="10363201" cy="1500188"/>
          </a:xfrm>
          <a:prstGeom prst="rect">
            <a:avLst/>
          </a:prstGeom>
          <a:noFill/>
          <a:ln>
            <a:noFill/>
          </a:ln>
        </p:spPr>
        <p:txBody>
          <a:bodyPr anchorCtr="0" anchor="b" bIns="45675" lIns="45675" spcFirstLastPara="1" rIns="45675" wrap="square" tIns="456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49" name="Google Shape;49;p23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/>
          <p:nvPr>
            <p:ph type="title"/>
          </p:nvPr>
        </p:nvSpPr>
        <p:spPr>
          <a:xfrm>
            <a:off x="609600" y="1054767"/>
            <a:ext cx="109728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" type="body"/>
          </p:nvPr>
        </p:nvSpPr>
        <p:spPr>
          <a:xfrm>
            <a:off x="609600" y="2294021"/>
            <a:ext cx="5384800" cy="3832144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Char char="–"/>
              <a:defRPr sz="2800"/>
            </a:lvl2pPr>
            <a:lvl3pPr indent="-4064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Char char="•"/>
              <a:defRPr sz="2800"/>
            </a:lvl3pPr>
            <a:lvl4pPr indent="-4064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Char char="–"/>
              <a:defRPr sz="2800"/>
            </a:lvl4pPr>
            <a:lvl5pPr indent="-4064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Char char="»"/>
              <a:defRPr sz="2800"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2" type="body"/>
          </p:nvPr>
        </p:nvSpPr>
        <p:spPr>
          <a:xfrm>
            <a:off x="6197600" y="2294021"/>
            <a:ext cx="5384800" cy="3832144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1pPr>
            <a:lvl2pPr indent="-431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2pPr>
            <a:lvl3pPr indent="-431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3pPr>
            <a:lvl4pPr indent="-431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4pPr>
            <a:lvl5pPr indent="-431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»"/>
              <a:defRPr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5"/>
          <p:cNvSpPr txBox="1"/>
          <p:nvPr>
            <p:ph type="title"/>
          </p:nvPr>
        </p:nvSpPr>
        <p:spPr>
          <a:xfrm>
            <a:off x="609600" y="966703"/>
            <a:ext cx="109728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" type="body"/>
          </p:nvPr>
        </p:nvSpPr>
        <p:spPr>
          <a:xfrm>
            <a:off x="609600" y="2307097"/>
            <a:ext cx="5386917" cy="639764"/>
          </a:xfrm>
          <a:prstGeom prst="rect">
            <a:avLst/>
          </a:prstGeom>
          <a:noFill/>
          <a:ln>
            <a:noFill/>
          </a:ln>
        </p:spPr>
        <p:txBody>
          <a:bodyPr anchorCtr="0" anchor="b" bIns="45675" lIns="45675" spcFirstLastPara="1" rIns="45675" wrap="square" tIns="456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58" name="Google Shape;58;p25"/>
          <p:cNvSpPr txBox="1"/>
          <p:nvPr>
            <p:ph idx="2" type="body"/>
          </p:nvPr>
        </p:nvSpPr>
        <p:spPr>
          <a:xfrm>
            <a:off x="609600" y="2946861"/>
            <a:ext cx="5386917" cy="3179304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1pPr>
            <a:lvl2pPr indent="-431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2pPr>
            <a:lvl3pPr indent="-431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3pPr>
            <a:lvl4pPr indent="-431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4pPr>
            <a:lvl5pPr indent="-431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»"/>
              <a:defRPr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3" type="body"/>
          </p:nvPr>
        </p:nvSpPr>
        <p:spPr>
          <a:xfrm>
            <a:off x="6193378" y="2307097"/>
            <a:ext cx="5389034" cy="639764"/>
          </a:xfrm>
          <a:prstGeom prst="rect">
            <a:avLst/>
          </a:prstGeom>
          <a:noFill/>
          <a:ln>
            <a:noFill/>
          </a:ln>
        </p:spPr>
        <p:txBody>
          <a:bodyPr anchorCtr="0" anchor="b" bIns="45675" lIns="45675" spcFirstLastPara="1" rIns="45675" wrap="square" tIns="45675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1pPr>
            <a:lvl2pPr indent="-431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2pPr>
            <a:lvl3pPr indent="-431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3pPr>
            <a:lvl4pPr indent="-431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4pPr>
            <a:lvl5pPr indent="-431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»"/>
              <a:defRPr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4" type="body"/>
          </p:nvPr>
        </p:nvSpPr>
        <p:spPr>
          <a:xfrm>
            <a:off x="6193378" y="2946861"/>
            <a:ext cx="5389034" cy="3179304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1pPr>
            <a:lvl2pPr indent="-431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2pPr>
            <a:lvl3pPr indent="-431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3pPr>
            <a:lvl4pPr indent="-431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4pPr>
            <a:lvl5pPr indent="-431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»"/>
              <a:defRPr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61" name="Google Shape;61;p25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7"/>
          <p:cNvSpPr txBox="1"/>
          <p:nvPr>
            <p:ph type="title"/>
          </p:nvPr>
        </p:nvSpPr>
        <p:spPr>
          <a:xfrm>
            <a:off x="609610" y="1171075"/>
            <a:ext cx="4011085" cy="1162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675" lIns="45675" spcFirstLastPara="1" rIns="45675" wrap="square" tIns="456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6" name="Google Shape;66;p27"/>
          <p:cNvSpPr txBox="1"/>
          <p:nvPr>
            <p:ph idx="1" type="body"/>
          </p:nvPr>
        </p:nvSpPr>
        <p:spPr>
          <a:xfrm>
            <a:off x="4766733" y="1171075"/>
            <a:ext cx="6815667" cy="49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1pPr>
            <a:lvl2pPr indent="-431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2pPr>
            <a:lvl3pPr indent="-431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3pPr>
            <a:lvl4pPr indent="-431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4pPr>
            <a:lvl5pPr indent="-431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»"/>
              <a:defRPr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67" name="Google Shape;67;p27"/>
          <p:cNvSpPr txBox="1"/>
          <p:nvPr>
            <p:ph idx="2" type="body"/>
          </p:nvPr>
        </p:nvSpPr>
        <p:spPr>
          <a:xfrm>
            <a:off x="609610" y="2406317"/>
            <a:ext cx="4011085" cy="3719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1pPr>
            <a:lvl2pPr indent="-431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2pPr>
            <a:lvl3pPr indent="-431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3pPr>
            <a:lvl4pPr indent="-431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–"/>
              <a:defRPr/>
            </a:lvl4pPr>
            <a:lvl5pPr indent="-431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»"/>
              <a:defRPr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68" name="Google Shape;68;p27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8"/>
          <p:cNvSpPr txBox="1"/>
          <p:nvPr>
            <p:ph type="title"/>
          </p:nvPr>
        </p:nvSpPr>
        <p:spPr>
          <a:xfrm>
            <a:off x="2389716" y="4800601"/>
            <a:ext cx="7315201" cy="566740"/>
          </a:xfrm>
          <a:prstGeom prst="rect">
            <a:avLst/>
          </a:prstGeom>
          <a:noFill/>
          <a:ln>
            <a:noFill/>
          </a:ln>
        </p:spPr>
        <p:txBody>
          <a:bodyPr anchorCtr="0" anchor="b" bIns="45675" lIns="45675" spcFirstLastPara="1" rIns="45675" wrap="square" tIns="456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71" name="Google Shape;71;p28"/>
          <p:cNvSpPr/>
          <p:nvPr>
            <p:ph idx="2" type="pic"/>
          </p:nvPr>
        </p:nvSpPr>
        <p:spPr>
          <a:xfrm>
            <a:off x="2389716" y="1106905"/>
            <a:ext cx="7315201" cy="3620671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8"/>
          <p:cNvSpPr txBox="1"/>
          <p:nvPr>
            <p:ph idx="1" type="body"/>
          </p:nvPr>
        </p:nvSpPr>
        <p:spPr>
          <a:xfrm>
            <a:off x="2389716" y="5367342"/>
            <a:ext cx="7315201" cy="804864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•"/>
              <a:defRPr/>
            </a:lvl9pPr>
          </a:lstStyle>
          <a:p/>
        </p:txBody>
      </p:sp>
      <p:sp>
        <p:nvSpPr>
          <p:cNvPr id="73" name="Google Shape;73;p28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19"/>
          <p:cNvCxnSpPr/>
          <p:nvPr/>
        </p:nvCxnSpPr>
        <p:spPr>
          <a:xfrm>
            <a:off x="278674" y="6575107"/>
            <a:ext cx="9324949" cy="1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" name="Google Shape;7;p19"/>
          <p:cNvSpPr/>
          <p:nvPr/>
        </p:nvSpPr>
        <p:spPr>
          <a:xfrm>
            <a:off x="383820" y="231831"/>
            <a:ext cx="11424358" cy="9263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9"/>
          <p:cNvSpPr/>
          <p:nvPr/>
        </p:nvSpPr>
        <p:spPr>
          <a:xfrm>
            <a:off x="383823" y="403780"/>
            <a:ext cx="120849" cy="58240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Shape;15;p5" id="9" name="Google Shape;9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9056913" y="403780"/>
            <a:ext cx="2525487" cy="59283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9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  <p:sp>
        <p:nvSpPr>
          <p:cNvPr id="11" name="Google Shape;11;p19"/>
          <p:cNvSpPr txBox="1"/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9"/>
          <p:cNvSpPr txBox="1"/>
          <p:nvPr>
            <p:ph idx="1" type="body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8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800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800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800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pivotaltracker.com/n/projects/2596847" TargetMode="External"/><Relationship Id="rId4" Type="http://schemas.openxmlformats.org/officeDocument/2006/relationships/hyperlink" Target="https://github.com/yehtungchi336-tamu/MIRC-Code-Verification" TargetMode="External"/><Relationship Id="rId5" Type="http://schemas.openxmlformats.org/officeDocument/2006/relationships/hyperlink" Target="http://react-login-home.herokuapp.com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"/>
          <p:cNvSpPr txBox="1"/>
          <p:nvPr>
            <p:ph idx="4294967295" type="ctrTitle"/>
          </p:nvPr>
        </p:nvSpPr>
        <p:spPr>
          <a:xfrm>
            <a:off x="11345" y="2389189"/>
            <a:ext cx="12169310" cy="1470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Times New Roman"/>
              <a:buNone/>
            </a:pPr>
            <a:r>
              <a:rPr b="1" i="0" lang="en-US" sz="37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Moon and Cake : MailSend System </a:t>
            </a:r>
            <a:endParaRPr/>
          </a:p>
        </p:txBody>
      </p:sp>
      <p:sp>
        <p:nvSpPr>
          <p:cNvPr id="79" name="Google Shape;79;p1"/>
          <p:cNvSpPr txBox="1"/>
          <p:nvPr>
            <p:ph idx="4294967295" type="subTitle"/>
          </p:nvPr>
        </p:nvSpPr>
        <p:spPr>
          <a:xfrm>
            <a:off x="2492510" y="4230827"/>
            <a:ext cx="7206980" cy="1966292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72"/>
              <a:buFont typeface="Arial"/>
              <a:buNone/>
            </a:pPr>
            <a:r>
              <a:rPr b="0" i="0" lang="en-US" sz="2072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Member: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72"/>
              <a:buFont typeface="Arial"/>
              <a:buNone/>
            </a:pPr>
            <a:r>
              <a:rPr b="0" i="0" lang="en-US" sz="2072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CEEN, Chun-Sheng Wu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72"/>
              <a:buFont typeface="Arial"/>
              <a:buNone/>
            </a:pPr>
            <a:r>
              <a:rPr b="0" i="0" lang="en-US" sz="2072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CEEN, Yao-Wen Chang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72"/>
              <a:buFont typeface="Arial"/>
              <a:buNone/>
            </a:pPr>
            <a:r>
              <a:rPr b="0" i="0" lang="en-US" sz="2072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CSCE, Ya-Ru Yang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72"/>
              <a:buFont typeface="Arial"/>
              <a:buNone/>
            </a:pPr>
            <a:r>
              <a:rPr b="0" i="0" lang="en-US" sz="2072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CSCE, Yi-Chia Wu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72"/>
              <a:buFont typeface="Arial"/>
              <a:buNone/>
            </a:pPr>
            <a:r>
              <a:rPr b="0" i="0" lang="en-US" sz="2072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CEEN, Tung-Chi Yeh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0"/>
              <a:buFont typeface="Arial"/>
              <a:buNone/>
            </a:pPr>
            <a:r>
              <a:rPr b="0" i="0" lang="en-US" sz="74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Yi-Chia Wu</a:t>
            </a:r>
            <a:endParaRPr/>
          </a:p>
        </p:txBody>
      </p:sp>
      <p:cxnSp>
        <p:nvCxnSpPr>
          <p:cNvPr id="80" name="Google Shape;80;p1"/>
          <p:cNvCxnSpPr/>
          <p:nvPr/>
        </p:nvCxnSpPr>
        <p:spPr>
          <a:xfrm>
            <a:off x="4082717" y="3859214"/>
            <a:ext cx="4026570" cy="1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0000">
              <a:srgbClr val="000000">
                <a:alpha val="36862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"/>
          <p:cNvSpPr txBox="1"/>
          <p:nvPr>
            <p:ph idx="4294967295" type="ctrTitle"/>
          </p:nvPr>
        </p:nvSpPr>
        <p:spPr>
          <a:xfrm>
            <a:off x="914400" y="2693989"/>
            <a:ext cx="10363200" cy="1470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Times New Roman"/>
              <a:buNone/>
            </a:pPr>
            <a:r>
              <a:rPr b="1" i="0" lang="en-US" sz="42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Features Introduction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"/>
          <p:cNvSpPr txBox="1"/>
          <p:nvPr>
            <p:ph idx="1" type="body"/>
          </p:nvPr>
        </p:nvSpPr>
        <p:spPr>
          <a:xfrm>
            <a:off x="609600" y="1417059"/>
            <a:ext cx="10972800" cy="4647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Landing page: register/login feature</a:t>
            </a:r>
            <a:endParaRPr/>
          </a:p>
        </p:txBody>
      </p:sp>
      <p:sp>
        <p:nvSpPr>
          <p:cNvPr id="143" name="Google Shape;143;p7"/>
          <p:cNvSpPr txBox="1"/>
          <p:nvPr>
            <p:ph type="title"/>
          </p:nvPr>
        </p:nvSpPr>
        <p:spPr>
          <a:xfrm>
            <a:off x="643466" y="225910"/>
            <a:ext cx="7687799" cy="9252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Features Introduction</a:t>
            </a:r>
            <a:endParaRPr/>
          </a:p>
        </p:txBody>
      </p:sp>
      <p:sp>
        <p:nvSpPr>
          <p:cNvPr id="144" name="Google Shape;144;p7"/>
          <p:cNvSpPr txBox="1"/>
          <p:nvPr>
            <p:ph idx="12" type="sldNum"/>
          </p:nvPr>
        </p:nvSpPr>
        <p:spPr>
          <a:xfrm>
            <a:off x="11853373" y="6333133"/>
            <a:ext cx="28737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  <p:pic>
        <p:nvPicPr>
          <p:cNvPr descr="影像" id="145" name="Google Shape;14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272" y="2616513"/>
            <a:ext cx="6146253" cy="31245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影像" id="146" name="Google Shape;14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62726" y="2761244"/>
            <a:ext cx="5878022" cy="297982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7"/>
          <p:cNvSpPr txBox="1"/>
          <p:nvPr/>
        </p:nvSpPr>
        <p:spPr>
          <a:xfrm>
            <a:off x="2595778" y="5877439"/>
            <a:ext cx="944176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Login form</a:t>
            </a:r>
            <a:endParaRPr/>
          </a:p>
        </p:txBody>
      </p:sp>
      <p:sp>
        <p:nvSpPr>
          <p:cNvPr id="148" name="Google Shape;148;p7"/>
          <p:cNvSpPr txBox="1"/>
          <p:nvPr/>
        </p:nvSpPr>
        <p:spPr>
          <a:xfrm>
            <a:off x="7910091" y="5877439"/>
            <a:ext cx="1171202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Register form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"/>
          <p:cNvSpPr txBox="1"/>
          <p:nvPr>
            <p:ph type="title"/>
          </p:nvPr>
        </p:nvSpPr>
        <p:spPr>
          <a:xfrm>
            <a:off x="643466" y="225910"/>
            <a:ext cx="7687734" cy="9251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Features Introduction</a:t>
            </a:r>
            <a:endParaRPr/>
          </a:p>
        </p:txBody>
      </p:sp>
      <p:sp>
        <p:nvSpPr>
          <p:cNvPr id="154" name="Google Shape;154;p8"/>
          <p:cNvSpPr txBox="1"/>
          <p:nvPr>
            <p:ph idx="1" type="body"/>
          </p:nvPr>
        </p:nvSpPr>
        <p:spPr>
          <a:xfrm>
            <a:off x="609600" y="1478844"/>
            <a:ext cx="10972800" cy="4647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/>
          <a:p>
            <a:pPr indent="-33947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Char char="●"/>
            </a:pPr>
            <a:r>
              <a:rPr lang="en-US" sz="3168"/>
              <a:t>Home page: different UI by different role</a:t>
            </a:r>
            <a:endParaRPr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</p:txBody>
      </p:sp>
      <p:sp>
        <p:nvSpPr>
          <p:cNvPr id="155" name="Google Shape;155;p8"/>
          <p:cNvSpPr txBox="1"/>
          <p:nvPr>
            <p:ph idx="12" type="sldNum"/>
          </p:nvPr>
        </p:nvSpPr>
        <p:spPr>
          <a:xfrm>
            <a:off x="11853373" y="6333133"/>
            <a:ext cx="28737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  <p:pic>
        <p:nvPicPr>
          <p:cNvPr descr="影像" id="156" name="Google Shape;15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2431431"/>
            <a:ext cx="6280185" cy="31793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影像" id="157" name="Google Shape;15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8497" y="2431431"/>
            <a:ext cx="6262738" cy="317934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8"/>
          <p:cNvSpPr txBox="1"/>
          <p:nvPr/>
        </p:nvSpPr>
        <p:spPr>
          <a:xfrm>
            <a:off x="1753783" y="5769226"/>
            <a:ext cx="2772617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Executive-end notification window</a:t>
            </a:r>
            <a:endParaRPr/>
          </a:p>
        </p:txBody>
      </p:sp>
      <p:sp>
        <p:nvSpPr>
          <p:cNvPr id="159" name="Google Shape;159;p8"/>
          <p:cNvSpPr txBox="1"/>
          <p:nvPr/>
        </p:nvSpPr>
        <p:spPr>
          <a:xfrm>
            <a:off x="8118300" y="5769226"/>
            <a:ext cx="2723132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Assistant-end notification window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"/>
          <p:cNvSpPr txBox="1"/>
          <p:nvPr>
            <p:ph type="title"/>
          </p:nvPr>
        </p:nvSpPr>
        <p:spPr>
          <a:xfrm>
            <a:off x="643466" y="225910"/>
            <a:ext cx="7687734" cy="9251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Features Introduction</a:t>
            </a:r>
            <a:endParaRPr/>
          </a:p>
        </p:txBody>
      </p:sp>
      <p:sp>
        <p:nvSpPr>
          <p:cNvPr id="165" name="Google Shape;165;p9"/>
          <p:cNvSpPr txBox="1"/>
          <p:nvPr>
            <p:ph idx="1" type="body"/>
          </p:nvPr>
        </p:nvSpPr>
        <p:spPr>
          <a:xfrm>
            <a:off x="609600" y="1478844"/>
            <a:ext cx="10972800" cy="4647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/>
          <a:p>
            <a:pPr indent="-33947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Char char="●"/>
            </a:pPr>
            <a:r>
              <a:rPr lang="en-US" sz="3168"/>
              <a:t>Email draftlist page</a:t>
            </a:r>
            <a:endParaRPr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  <a:p>
            <a:pPr indent="-142620" lvl="0" marL="45262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None/>
            </a:pPr>
            <a:r>
              <a:t/>
            </a:r>
            <a:endParaRPr sz="3168"/>
          </a:p>
        </p:txBody>
      </p:sp>
      <p:sp>
        <p:nvSpPr>
          <p:cNvPr id="166" name="Google Shape;166;p9"/>
          <p:cNvSpPr txBox="1"/>
          <p:nvPr>
            <p:ph idx="12" type="sldNum"/>
          </p:nvPr>
        </p:nvSpPr>
        <p:spPr>
          <a:xfrm>
            <a:off x="11853374" y="6333133"/>
            <a:ext cx="287371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  <p:sp>
        <p:nvSpPr>
          <p:cNvPr id="167" name="Google Shape;167;p9"/>
          <p:cNvSpPr txBox="1"/>
          <p:nvPr/>
        </p:nvSpPr>
        <p:spPr>
          <a:xfrm>
            <a:off x="2391363" y="5661013"/>
            <a:ext cx="1497457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Executive draftlist</a:t>
            </a:r>
            <a:endParaRPr/>
          </a:p>
        </p:txBody>
      </p:sp>
      <p:sp>
        <p:nvSpPr>
          <p:cNvPr id="168" name="Google Shape;168;p9"/>
          <p:cNvSpPr txBox="1"/>
          <p:nvPr/>
        </p:nvSpPr>
        <p:spPr>
          <a:xfrm>
            <a:off x="8755880" y="5661013"/>
            <a:ext cx="1447972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Assistant draftlist</a:t>
            </a:r>
            <a:endParaRPr/>
          </a:p>
        </p:txBody>
      </p:sp>
      <p:pic>
        <p:nvPicPr>
          <p:cNvPr descr="IpdJDDS5b4PM-aQElHEKbml3uf-7KRUHZa_BvE54qmePZZs5BR6nbbaPIhiZkIMhzx0M_Clu00jlKltBDPCPsEqBjSvlv94Lgek_uHCMxM2zWI64Qz_Izt7z26Ui7HTjccFsg4CpoXNF_QCTRX4MROwBor4x3eb-q9lHOotzu8XntViXxdLHAEWcgT5etC4Xb9nsWoYVrg.png" id="169" name="Google Shape;16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6190" y="2316845"/>
            <a:ext cx="6647361" cy="31525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fhh0HQ_BVJEzAmO1Sqn_iffdB_3pKPZMghOJu_bEApMTQcIEERZF0EtQPxRKFbcZ_4uILGqYr09I9Iu9N4H_3dmxJ1JLvvY2oTgdTKqEcjo5JqmbPygcM2WaCZhv2ZWNO_wOg8qtx9G4-VRGJw8a025PZP6b-Q-8nQuDFkpk8X089a__aLxKRwOZBxzmlbsOwFklvQTA.png" id="170" name="Google Shape;17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23925" y="2307647"/>
            <a:ext cx="6647361" cy="3170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ae064c734e_0_4"/>
          <p:cNvSpPr txBox="1"/>
          <p:nvPr>
            <p:ph idx="4294967295" type="ctrTitle"/>
          </p:nvPr>
        </p:nvSpPr>
        <p:spPr>
          <a:xfrm>
            <a:off x="914400" y="2693989"/>
            <a:ext cx="103632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Times New Roman"/>
              <a:buNone/>
            </a:pPr>
            <a:r>
              <a:rPr b="1" lang="en-US" sz="4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Challenges and lessons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ae064c734e_0_43"/>
          <p:cNvSpPr txBox="1"/>
          <p:nvPr>
            <p:ph type="title"/>
          </p:nvPr>
        </p:nvSpPr>
        <p:spPr>
          <a:xfrm>
            <a:off x="643466" y="225910"/>
            <a:ext cx="7687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lang="en-US"/>
              <a:t>Challenges and Lessons</a:t>
            </a:r>
            <a:endParaRPr/>
          </a:p>
        </p:txBody>
      </p:sp>
      <p:sp>
        <p:nvSpPr>
          <p:cNvPr id="181" name="Google Shape;181;g1ae064c734e_0_43"/>
          <p:cNvSpPr txBox="1"/>
          <p:nvPr>
            <p:ph idx="1" type="body"/>
          </p:nvPr>
        </p:nvSpPr>
        <p:spPr>
          <a:xfrm>
            <a:off x="609600" y="1338368"/>
            <a:ext cx="10972800" cy="4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/>
          <a:p>
            <a:pPr indent="-339469" lvl="0" marL="45262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Char char="●"/>
            </a:pPr>
            <a:r>
              <a:rPr lang="en-US" sz="3168">
                <a:solidFill>
                  <a:schemeClr val="dk1"/>
                </a:solidFill>
              </a:rPr>
              <a:t>Platform Integration between ReactJS, Django, and Firebase</a:t>
            </a:r>
            <a:endParaRPr sz="3168">
              <a:solidFill>
                <a:schemeClr val="dk1"/>
              </a:solidFill>
            </a:endParaRPr>
          </a:p>
          <a:p>
            <a:pPr indent="-343787" lvl="0" marL="45262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68"/>
              <a:buChar char="●"/>
            </a:pPr>
            <a:r>
              <a:rPr lang="en-US" sz="3168">
                <a:solidFill>
                  <a:schemeClr val="dk1"/>
                </a:solidFill>
              </a:rPr>
              <a:t>Login via different API</a:t>
            </a:r>
            <a:endParaRPr sz="3168">
              <a:solidFill>
                <a:schemeClr val="dk1"/>
              </a:solidFill>
            </a:endParaRPr>
          </a:p>
          <a:p>
            <a:pPr indent="-343787" lvl="0" marL="45262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68"/>
              <a:buChar char="●"/>
            </a:pPr>
            <a:r>
              <a:rPr lang="en-US" sz="3168">
                <a:solidFill>
                  <a:schemeClr val="dk1"/>
                </a:solidFill>
              </a:rPr>
              <a:t>Deal with Git issues</a:t>
            </a:r>
            <a:endParaRPr sz="3168">
              <a:solidFill>
                <a:schemeClr val="dk1"/>
              </a:solidFill>
            </a:endParaRPr>
          </a:p>
          <a:p>
            <a:pPr indent="-343787" lvl="0" marL="45262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68"/>
              <a:buChar char="●"/>
            </a:pPr>
            <a:r>
              <a:rPr lang="en-US" sz="3168">
                <a:solidFill>
                  <a:schemeClr val="dk1"/>
                </a:solidFill>
              </a:rPr>
              <a:t>Push to Heroku issues</a:t>
            </a:r>
            <a:endParaRPr sz="3168">
              <a:solidFill>
                <a:schemeClr val="dk1"/>
              </a:solidFill>
            </a:endParaRPr>
          </a:p>
          <a:p>
            <a:pPr indent="-343787" lvl="0" marL="45262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68"/>
              <a:buChar char="●"/>
            </a:pPr>
            <a:r>
              <a:rPr lang="en-US" sz="3168">
                <a:solidFill>
                  <a:schemeClr val="dk1"/>
                </a:solidFill>
              </a:rPr>
              <a:t>Fit the interface to different user’s screen</a:t>
            </a:r>
            <a:endParaRPr sz="3168">
              <a:solidFill>
                <a:schemeClr val="dk1"/>
              </a:solidFill>
            </a:endParaRPr>
          </a:p>
          <a:p>
            <a:pPr indent="-343787" lvl="0" marL="45262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68"/>
              <a:buChar char="●"/>
            </a:pPr>
            <a:r>
              <a:rPr lang="en-US" sz="3168">
                <a:solidFill>
                  <a:schemeClr val="dk1"/>
                </a:solidFill>
              </a:rPr>
              <a:t>Improve user experience</a:t>
            </a:r>
            <a:endParaRPr sz="3168">
              <a:solidFill>
                <a:schemeClr val="dk1"/>
              </a:solidFill>
            </a:endParaRPr>
          </a:p>
          <a:p>
            <a:pPr indent="-343787" lvl="0" marL="45262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68"/>
              <a:buChar char="●"/>
            </a:pPr>
            <a:r>
              <a:rPr lang="en-US" sz="3168">
                <a:solidFill>
                  <a:schemeClr val="dk1"/>
                </a:solidFill>
              </a:rPr>
              <a:t>Learn ReactJS and debug</a:t>
            </a:r>
            <a:endParaRPr sz="3168">
              <a:solidFill>
                <a:schemeClr val="dk1"/>
              </a:solidFill>
            </a:endParaRPr>
          </a:p>
          <a:p>
            <a:pPr indent="-343787" lvl="0" marL="45262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68"/>
              <a:buChar char="●"/>
            </a:pPr>
            <a:r>
              <a:rPr lang="en-US" sz="3168">
                <a:solidFill>
                  <a:schemeClr val="dk1"/>
                </a:solidFill>
              </a:rPr>
              <a:t>Import EmailJS to our application</a:t>
            </a:r>
            <a:endParaRPr sz="3168">
              <a:solidFill>
                <a:schemeClr val="dk1"/>
              </a:solidFill>
            </a:endParaRPr>
          </a:p>
        </p:txBody>
      </p:sp>
      <p:sp>
        <p:nvSpPr>
          <p:cNvPr id="182" name="Google Shape;182;g1ae064c734e_0_43"/>
          <p:cNvSpPr txBox="1"/>
          <p:nvPr>
            <p:ph idx="12" type="sldNum"/>
          </p:nvPr>
        </p:nvSpPr>
        <p:spPr>
          <a:xfrm>
            <a:off x="11761553" y="6333133"/>
            <a:ext cx="3792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6"/>
          <p:cNvSpPr txBox="1"/>
          <p:nvPr>
            <p:ph idx="4294967295" type="ctrTitle"/>
          </p:nvPr>
        </p:nvSpPr>
        <p:spPr>
          <a:xfrm>
            <a:off x="914400" y="2693989"/>
            <a:ext cx="10363200" cy="1470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Times New Roman"/>
              <a:buNone/>
            </a:pPr>
            <a:r>
              <a:rPr b="1" lang="en-US" sz="4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b4c54a5793_1_0"/>
          <p:cNvSpPr txBox="1"/>
          <p:nvPr>
            <p:ph idx="4294967295" type="ctrTitle"/>
          </p:nvPr>
        </p:nvSpPr>
        <p:spPr>
          <a:xfrm>
            <a:off x="914400" y="2693989"/>
            <a:ext cx="103632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Times New Roman"/>
              <a:buNone/>
            </a:pPr>
            <a:r>
              <a:rPr b="1" i="0" lang="en-US" sz="42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Related Links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"/>
          <p:cNvSpPr txBox="1"/>
          <p:nvPr>
            <p:ph type="title"/>
          </p:nvPr>
        </p:nvSpPr>
        <p:spPr>
          <a:xfrm>
            <a:off x="643466" y="225910"/>
            <a:ext cx="7687799" cy="9252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Related Links</a:t>
            </a:r>
            <a:endParaRPr/>
          </a:p>
        </p:txBody>
      </p:sp>
      <p:sp>
        <p:nvSpPr>
          <p:cNvPr id="198" name="Google Shape;198;p17"/>
          <p:cNvSpPr txBox="1"/>
          <p:nvPr>
            <p:ph idx="1" type="body"/>
          </p:nvPr>
        </p:nvSpPr>
        <p:spPr>
          <a:xfrm>
            <a:off x="609600" y="1338368"/>
            <a:ext cx="10972800" cy="4647302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imes New Roman"/>
              <a:buChar char="●"/>
            </a:pPr>
            <a:r>
              <a:rPr lang="en-US" sz="2800"/>
              <a:t>Pivotal Tracker: </a:t>
            </a:r>
            <a:r>
              <a:rPr lang="en-US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https://www.pivotaltracker.com/n/projects/2596847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imes New Roman"/>
              <a:buChar char="●"/>
            </a:pPr>
            <a:r>
              <a:rPr lang="en-US" sz="2800"/>
              <a:t>Github Repo: </a:t>
            </a:r>
            <a:r>
              <a:rPr lang="en-US" u="sng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https://github.com/yehtungchi336-tamu/MIRC-Code-Verification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imes New Roman"/>
              <a:buChar char="●"/>
            </a:pPr>
            <a:r>
              <a:rPr lang="en-US" sz="2800"/>
              <a:t>Heroku: </a:t>
            </a:r>
            <a:r>
              <a:rPr lang="en-US" u="sng">
                <a:solidFill>
                  <a:srgbClr val="0000F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http://react-login-home.herokuapp.com</a:t>
            </a:r>
            <a:endParaRPr/>
          </a:p>
        </p:txBody>
      </p:sp>
      <p:sp>
        <p:nvSpPr>
          <p:cNvPr id="199" name="Google Shape;199;p17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"/>
          <p:cNvSpPr txBox="1"/>
          <p:nvPr>
            <p:ph type="title"/>
          </p:nvPr>
        </p:nvSpPr>
        <p:spPr>
          <a:xfrm>
            <a:off x="1499615" y="2872521"/>
            <a:ext cx="9192902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</a:pPr>
            <a:r>
              <a:rPr lang="en-US" sz="6000"/>
              <a:t>Thank you !</a:t>
            </a:r>
            <a:endParaRPr/>
          </a:p>
        </p:txBody>
      </p:sp>
      <p:sp>
        <p:nvSpPr>
          <p:cNvPr id="205" name="Google Shape;205;p18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"/>
          <p:cNvSpPr txBox="1"/>
          <p:nvPr>
            <p:ph type="title"/>
          </p:nvPr>
        </p:nvSpPr>
        <p:spPr>
          <a:xfrm>
            <a:off x="643465" y="225910"/>
            <a:ext cx="7687735" cy="9251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Outline</a:t>
            </a:r>
            <a:endParaRPr/>
          </a:p>
        </p:txBody>
      </p:sp>
      <p:sp>
        <p:nvSpPr>
          <p:cNvPr id="86" name="Google Shape;86;p2"/>
          <p:cNvSpPr txBox="1"/>
          <p:nvPr>
            <p:ph idx="1" type="body"/>
          </p:nvPr>
        </p:nvSpPr>
        <p:spPr>
          <a:xfrm>
            <a:off x="609599" y="1478844"/>
            <a:ext cx="10972801" cy="4647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 lnSpcReduction="10000"/>
          </a:bodyPr>
          <a:lstStyle/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Project Introduction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User Stories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Main Features Introduction</a:t>
            </a:r>
            <a:endParaRPr/>
          </a:p>
          <a:p>
            <a:pPr indent="-342900" lvl="1" marL="10287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■"/>
            </a:pPr>
            <a:r>
              <a:rPr lang="en-US" sz="2400"/>
              <a:t>Goal: Manage &amp; send email draft</a:t>
            </a:r>
            <a:endParaRPr/>
          </a:p>
          <a:p>
            <a:pPr indent="-342900" lvl="1" marL="10287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■"/>
            </a:pPr>
            <a:r>
              <a:rPr lang="en-US" sz="2400"/>
              <a:t>Different h</a:t>
            </a:r>
            <a:r>
              <a:rPr lang="en-US" sz="2400"/>
              <a:t>ome Page UI: executive-end/assistant-end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Challenges and Lessons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Demo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Related links</a:t>
            </a:r>
            <a:endParaRPr/>
          </a:p>
        </p:txBody>
      </p:sp>
      <p:sp>
        <p:nvSpPr>
          <p:cNvPr id="87" name="Google Shape;87;p2"/>
          <p:cNvSpPr txBox="1"/>
          <p:nvPr>
            <p:ph idx="12" type="sldNum"/>
          </p:nvPr>
        </p:nvSpPr>
        <p:spPr>
          <a:xfrm>
            <a:off x="11853373" y="6333133"/>
            <a:ext cx="28737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/>
          <p:nvPr>
            <p:ph idx="4294967295" type="ctrTitle"/>
          </p:nvPr>
        </p:nvSpPr>
        <p:spPr>
          <a:xfrm>
            <a:off x="914400" y="2693989"/>
            <a:ext cx="10363200" cy="14700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Times New Roman"/>
              <a:buNone/>
            </a:pPr>
            <a:r>
              <a:rPr b="1" i="0" lang="en-US" sz="42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 txBox="1"/>
          <p:nvPr>
            <p:ph type="title"/>
          </p:nvPr>
        </p:nvSpPr>
        <p:spPr>
          <a:xfrm>
            <a:off x="643466" y="225910"/>
            <a:ext cx="7687799" cy="9252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Introduction</a:t>
            </a:r>
            <a:endParaRPr/>
          </a:p>
        </p:txBody>
      </p:sp>
      <p:sp>
        <p:nvSpPr>
          <p:cNvPr id="98" name="Google Shape;98;p4"/>
          <p:cNvSpPr txBox="1"/>
          <p:nvPr>
            <p:ph idx="1" type="body"/>
          </p:nvPr>
        </p:nvSpPr>
        <p:spPr>
          <a:xfrm>
            <a:off x="609600" y="1359573"/>
            <a:ext cx="10972800" cy="4647302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/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Char char="●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MailSend system is accordingly designed to help the executive compose, arrange, and send the mails they need to deal with.</a:t>
            </a:r>
            <a:endParaRPr/>
          </a:p>
          <a:p>
            <a:pPr indent="-342900" lvl="1" marL="10287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■"/>
            </a:pPr>
            <a:r>
              <a:rPr lang="en-US" sz="2400"/>
              <a:t>Executive-end: assigning tasks, reviewing the drafts before sending</a:t>
            </a:r>
            <a:endParaRPr/>
          </a:p>
          <a:p>
            <a:pPr indent="-342900" lvl="1" marL="10287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■"/>
            </a:pPr>
            <a:r>
              <a:rPr lang="en-US" sz="2400"/>
              <a:t>Assistant-end: assisting the executive (professor) with email contents</a:t>
            </a:r>
            <a:endParaRPr/>
          </a:p>
        </p:txBody>
      </p:sp>
      <p:sp>
        <p:nvSpPr>
          <p:cNvPr id="99" name="Google Shape;99;p4"/>
          <p:cNvSpPr txBox="1"/>
          <p:nvPr>
            <p:ph idx="12" type="sldNum"/>
          </p:nvPr>
        </p:nvSpPr>
        <p:spPr>
          <a:xfrm>
            <a:off x="11853373" y="6333133"/>
            <a:ext cx="28737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idx="4294967295" type="ctrTitle"/>
          </p:nvPr>
        </p:nvSpPr>
        <p:spPr>
          <a:xfrm>
            <a:off x="914400" y="2693989"/>
            <a:ext cx="10363200" cy="1470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Times New Roman"/>
              <a:buNone/>
            </a:pPr>
            <a:r>
              <a:rPr b="1" i="0" lang="en-US" sz="42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Stories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title"/>
          </p:nvPr>
        </p:nvSpPr>
        <p:spPr>
          <a:xfrm>
            <a:off x="643466" y="225910"/>
            <a:ext cx="7687799" cy="9252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Stories</a:t>
            </a:r>
            <a:endParaRPr/>
          </a:p>
        </p:txBody>
      </p:sp>
      <p:sp>
        <p:nvSpPr>
          <p:cNvPr id="110" name="Google Shape;110;p15"/>
          <p:cNvSpPr txBox="1"/>
          <p:nvPr>
            <p:ph idx="1" type="body"/>
          </p:nvPr>
        </p:nvSpPr>
        <p:spPr>
          <a:xfrm>
            <a:off x="609600" y="1478844"/>
            <a:ext cx="10972800" cy="4647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normAutofit/>
          </a:bodyPr>
          <a:lstStyle/>
          <a:p>
            <a:pPr indent="-233172" lvl="0" marL="31089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-US" sz="2176"/>
              <a:t>Login via Google API and Self-Registration</a:t>
            </a:r>
            <a:endParaRPr/>
          </a:p>
          <a:p>
            <a:pPr indent="-233172" lvl="1" marL="699516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-US" sz="1632"/>
              <a:t>Login role (executive/assistant) chosen by user </a:t>
            </a:r>
            <a:endParaRPr/>
          </a:p>
          <a:p>
            <a:pPr indent="-233172" lvl="0" marL="31089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-US" sz="2176"/>
              <a:t>Database</a:t>
            </a:r>
            <a:endParaRPr/>
          </a:p>
          <a:p>
            <a:pPr indent="-233172" lvl="1" marL="699516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-US" sz="1632"/>
              <a:t>Constructed for storing user data, drafts, and email linkage information</a:t>
            </a:r>
            <a:endParaRPr/>
          </a:p>
          <a:p>
            <a:pPr indent="-233172" lvl="0" marL="31089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-US" sz="2176"/>
              <a:t>Platform Integration and Deployment</a:t>
            </a:r>
            <a:endParaRPr/>
          </a:p>
          <a:p>
            <a:pPr indent="-233172" lvl="1" marL="699516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-US" sz="1632"/>
              <a:t>Exist platform integration between ReactJS, Django, and Firebase</a:t>
            </a:r>
            <a:endParaRPr/>
          </a:p>
          <a:p>
            <a:pPr indent="-233172" lvl="0" marL="31089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-US" sz="2176"/>
              <a:t>Mail Sending</a:t>
            </a:r>
            <a:endParaRPr/>
          </a:p>
          <a:p>
            <a:pPr indent="-233172" lvl="1" marL="699516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-US" sz="1632"/>
              <a:t>In order to deal with the task of sending mails</a:t>
            </a:r>
            <a:endParaRPr/>
          </a:p>
          <a:p>
            <a:pPr indent="-233172" lvl="0" marL="31089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-US" sz="2176"/>
              <a:t>Interface Design</a:t>
            </a:r>
            <a:endParaRPr/>
          </a:p>
          <a:p>
            <a:pPr indent="-233172" lvl="1" marL="699516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-US" sz="1632"/>
              <a:t>Classify two different roles with colors, homepage, display on the top, and sidebar</a:t>
            </a:r>
            <a:endParaRPr/>
          </a:p>
          <a:p>
            <a:pPr indent="-233172" lvl="0" marL="31089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-US" sz="2176"/>
              <a:t>Draft Workflow</a:t>
            </a:r>
            <a:endParaRPr/>
          </a:p>
          <a:p>
            <a:pPr indent="-233172" lvl="1" marL="699516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-US" sz="1632"/>
              <a:t>The executives assign the drafting task to an assistant with deadline involved</a:t>
            </a:r>
            <a:endParaRPr/>
          </a:p>
          <a:p>
            <a:pPr indent="-163629" lvl="3" marL="940869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32"/>
              <a:buChar char="•"/>
            </a:pPr>
            <a:r>
              <a:rPr lang="en-US" sz="1632"/>
              <a:t>Option: accept&amp;send, reject, delete</a:t>
            </a:r>
            <a:endParaRPr/>
          </a:p>
          <a:p>
            <a:pPr indent="-233172" lvl="1" marL="699516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-US" sz="1632"/>
              <a:t>The assistants complete the draft and send back to the executive for review</a:t>
            </a:r>
            <a:endParaRPr/>
          </a:p>
        </p:txBody>
      </p:sp>
      <p:sp>
        <p:nvSpPr>
          <p:cNvPr id="111" name="Google Shape;111;p15"/>
          <p:cNvSpPr txBox="1"/>
          <p:nvPr>
            <p:ph idx="12" type="sldNum"/>
          </p:nvPr>
        </p:nvSpPr>
        <p:spPr>
          <a:xfrm>
            <a:off x="11761553" y="6333133"/>
            <a:ext cx="379192" cy="367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ae064c734e_0_9"/>
          <p:cNvSpPr txBox="1"/>
          <p:nvPr>
            <p:ph type="title"/>
          </p:nvPr>
        </p:nvSpPr>
        <p:spPr>
          <a:xfrm>
            <a:off x="643466" y="225910"/>
            <a:ext cx="7687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Introduction</a:t>
            </a:r>
            <a:endParaRPr/>
          </a:p>
        </p:txBody>
      </p:sp>
      <p:sp>
        <p:nvSpPr>
          <p:cNvPr id="117" name="Google Shape;117;g1ae064c734e_0_9"/>
          <p:cNvSpPr txBox="1"/>
          <p:nvPr>
            <p:ph idx="12" type="sldNum"/>
          </p:nvPr>
        </p:nvSpPr>
        <p:spPr>
          <a:xfrm>
            <a:off x="11853373" y="6333133"/>
            <a:ext cx="2874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  <p:pic>
        <p:nvPicPr>
          <p:cNvPr id="118" name="Google Shape;118;g1ae064c734e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563" y="2316250"/>
            <a:ext cx="9880875" cy="32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ae064c734e_0_29"/>
          <p:cNvSpPr txBox="1"/>
          <p:nvPr>
            <p:ph type="title"/>
          </p:nvPr>
        </p:nvSpPr>
        <p:spPr>
          <a:xfrm>
            <a:off x="643466" y="225910"/>
            <a:ext cx="7687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Introduction</a:t>
            </a:r>
            <a:endParaRPr/>
          </a:p>
        </p:txBody>
      </p:sp>
      <p:sp>
        <p:nvSpPr>
          <p:cNvPr id="124" name="Google Shape;124;g1ae064c734e_0_29"/>
          <p:cNvSpPr txBox="1"/>
          <p:nvPr>
            <p:ph idx="12" type="sldNum"/>
          </p:nvPr>
        </p:nvSpPr>
        <p:spPr>
          <a:xfrm>
            <a:off x="11853373" y="6333133"/>
            <a:ext cx="2874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  <p:pic>
        <p:nvPicPr>
          <p:cNvPr id="125" name="Google Shape;125;g1ae064c734e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550" y="2575570"/>
            <a:ext cx="9880876" cy="3014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ae064c734e_0_35"/>
          <p:cNvSpPr txBox="1"/>
          <p:nvPr>
            <p:ph type="title"/>
          </p:nvPr>
        </p:nvSpPr>
        <p:spPr>
          <a:xfrm>
            <a:off x="643466" y="225910"/>
            <a:ext cx="7687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imes New Roman"/>
              <a:buNone/>
            </a:pPr>
            <a:r>
              <a:rPr b="1"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Introduction</a:t>
            </a:r>
            <a:endParaRPr/>
          </a:p>
        </p:txBody>
      </p:sp>
      <p:sp>
        <p:nvSpPr>
          <p:cNvPr id="131" name="Google Shape;131;g1ae064c734e_0_35"/>
          <p:cNvSpPr txBox="1"/>
          <p:nvPr>
            <p:ph idx="12" type="sldNum"/>
          </p:nvPr>
        </p:nvSpPr>
        <p:spPr>
          <a:xfrm>
            <a:off x="11853373" y="6333133"/>
            <a:ext cx="2874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/>
              <a:t>‹#›</a:t>
            </a:fld>
            <a:endParaRPr/>
          </a:p>
        </p:txBody>
      </p:sp>
      <p:pic>
        <p:nvPicPr>
          <p:cNvPr id="132" name="Google Shape;132;g1ae064c734e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525" y="2319824"/>
            <a:ext cx="10002949" cy="354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